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75" r:id="rId4"/>
    <p:sldId id="276" r:id="rId5"/>
    <p:sldId id="274" r:id="rId6"/>
    <p:sldId id="277" r:id="rId7"/>
    <p:sldId id="284" r:id="rId8"/>
    <p:sldId id="283" r:id="rId9"/>
    <p:sldId id="282" r:id="rId10"/>
    <p:sldId id="281" r:id="rId11"/>
    <p:sldId id="280" r:id="rId12"/>
    <p:sldId id="279" r:id="rId13"/>
    <p:sldId id="278" r:id="rId14"/>
    <p:sldId id="289" r:id="rId15"/>
    <p:sldId id="286" r:id="rId16"/>
    <p:sldId id="287" r:id="rId17"/>
    <p:sldId id="288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57" r:id="rId28"/>
    <p:sldId id="258" r:id="rId29"/>
    <p:sldId id="259" r:id="rId30"/>
    <p:sldId id="260" r:id="rId31"/>
    <p:sldId id="261" r:id="rId32"/>
    <p:sldId id="265" r:id="rId33"/>
    <p:sldId id="264" r:id="rId34"/>
    <p:sldId id="262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3"/>
    <p:restoredTop sz="96291"/>
  </p:normalViewPr>
  <p:slideViewPr>
    <p:cSldViewPr snapToGrid="0" snapToObjects="1">
      <p:cViewPr>
        <p:scale>
          <a:sx n="110" d="100"/>
          <a:sy n="110" d="100"/>
        </p:scale>
        <p:origin x="48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4.png"/><Relationship Id="rId7" Type="http://schemas.openxmlformats.org/officeDocument/2006/relationships/image" Target="../media/image10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55.png"/><Relationship Id="rId4" Type="http://schemas.openxmlformats.org/officeDocument/2006/relationships/image" Target="../media/image710.png"/><Relationship Id="rId9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2303936" y="2225325"/>
            <a:ext cx="75841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2626640" y="5406952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072FC-6492-1A4C-B469-97B3CFC103F3}"/>
              </a:ext>
            </a:extLst>
          </p:cNvPr>
          <p:cNvSpPr txBox="1"/>
          <p:nvPr/>
        </p:nvSpPr>
        <p:spPr>
          <a:xfrm>
            <a:off x="6851155" y="5406952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Le 24 septembre 2020</a:t>
            </a:r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9EA8F13-5D4C-F94A-87D9-BF00508C18CD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785A2-9EC5-854C-AFEF-C3AF57623A1E}"/>
              </a:ext>
            </a:extLst>
          </p:cNvPr>
          <p:cNvSpPr txBox="1"/>
          <p:nvPr/>
        </p:nvSpPr>
        <p:spPr>
          <a:xfrm>
            <a:off x="5716402" y="530384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3399CA1B-1C0D-EE4F-8A72-9A58E24F46C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AE6BD85-4F4B-3D4E-AE77-492F12978D0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760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EF27832-FC4E-0748-B8F2-55336E869F02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BAEC7-E982-D14D-8DAB-41E82B7B9F6B}"/>
              </a:ext>
            </a:extLst>
          </p:cNvPr>
          <p:cNvSpPr txBox="1"/>
          <p:nvPr/>
        </p:nvSpPr>
        <p:spPr>
          <a:xfrm>
            <a:off x="6086639" y="54462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C66B2D09-F151-9949-AD47-1FE83A9F7D8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ABCD8EC-A73B-F44C-AEDA-4D8565A402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9901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8E6D418-D36C-4244-8A4D-22E4DA50FA10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2EFC1-0474-2F44-9E21-D58A741129FF}"/>
              </a:ext>
            </a:extLst>
          </p:cNvPr>
          <p:cNvSpPr txBox="1"/>
          <p:nvPr/>
        </p:nvSpPr>
        <p:spPr>
          <a:xfrm>
            <a:off x="6478187" y="56885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6EBA711A-6863-6A46-85B5-FF4869A10CC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267A749A-40D7-FC49-AE88-29A6FB1D9A69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36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7291234-4A76-3A47-AF94-09A649A52DAF}"/>
              </a:ext>
            </a:extLst>
          </p:cNvPr>
          <p:cNvCxnSpPr>
            <a:cxnSpLocks/>
          </p:cNvCxnSpPr>
          <p:nvPr/>
        </p:nvCxnSpPr>
        <p:spPr>
          <a:xfrm flipH="1">
            <a:off x="1046758" y="4801193"/>
            <a:ext cx="3341066" cy="171798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47D71CE-2727-8548-BF3E-7A88AD75EC3B}"/>
              </a:ext>
            </a:extLst>
          </p:cNvPr>
          <p:cNvCxnSpPr>
            <a:cxnSpLocks/>
          </p:cNvCxnSpPr>
          <p:nvPr/>
        </p:nvCxnSpPr>
        <p:spPr>
          <a:xfrm>
            <a:off x="6874704" y="59927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45C6691-05C7-8B4A-94CC-FD582E8C3A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7C2E01F-9510-4A4C-A937-29FA0D851776}"/>
              </a:ext>
            </a:extLst>
          </p:cNvPr>
          <p:cNvSpPr txBox="1"/>
          <p:nvPr/>
        </p:nvSpPr>
        <p:spPr>
          <a:xfrm>
            <a:off x="6808037" y="595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A7736D8-8A7A-B246-BF7F-E821316A8B83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557A6A9-C8BD-3641-A483-E165A806AAC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398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/>
              <p:nvPr/>
            </p:nvSpPr>
            <p:spPr>
              <a:xfrm>
                <a:off x="212870" y="3171645"/>
                <a:ext cx="4645824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traceur à grand </a:t>
                </a:r>
                <a:r>
                  <a:rPr lang="fr-FR" sz="2000" dirty="0" err="1"/>
                  <a:t>redshift</a:t>
                </a:r>
                <a:r>
                  <a:rPr lang="fr-FR" sz="2000" dirty="0"/>
                  <a:t> (z &gt; 2)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accès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</m:t>
                    </m:r>
                  </m:oMath>
                </a14:m>
                <a:endParaRPr lang="fr-FR" sz="2000" dirty="0"/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pas besoin de relevé homogène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signal fort le long de la ligne de visé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3171645"/>
                <a:ext cx="4645824" cy="1631216"/>
              </a:xfrm>
              <a:prstGeom prst="rect">
                <a:avLst/>
              </a:prstGeom>
              <a:blipFill>
                <a:blip r:embed="rId3"/>
                <a:stretch>
                  <a:fillRect l="-1362" t="-1550" r="-272" b="-6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/>
              <p:nvPr/>
            </p:nvSpPr>
            <p:spPr>
              <a:xfrm>
                <a:off x="574674" y="5169785"/>
                <a:ext cx="4645824" cy="75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fraction flux </a:t>
                </a:r>
                <a:r>
                  <a:rPr lang="en-US" sz="2000" b="0" dirty="0" err="1"/>
                  <a:t>transmise</a:t>
                </a:r>
                <a:r>
                  <a:rPr lang="en-US" sz="2000" b="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r>
                  <a:rPr lang="fr-FR" sz="2000" dirty="0">
                    <a:ea typeface="Cambria Math" panose="02040503050406030204" pitchFamily="18" charset="0"/>
                  </a:rPr>
                  <a:t>profondeur optique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𝑑𝑙</m:t>
                        </m:r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74" y="5169785"/>
                <a:ext cx="4645824" cy="755400"/>
              </a:xfrm>
              <a:prstGeom prst="rect">
                <a:avLst/>
              </a:prstGeom>
              <a:blipFill>
                <a:blip r:embed="rId4"/>
                <a:stretch>
                  <a:fillRect l="-1090" t="-40984" b="-111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/>
              <p:nvPr/>
            </p:nvSpPr>
            <p:spPr>
              <a:xfrm>
                <a:off x="6096000" y="5145778"/>
                <a:ext cx="6070636" cy="14788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𝐿𝑦</m:t>
                                </m:r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𝑚𝑎𝑡𝑖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0.15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𝑄𝑆𝑂</m:t>
                        </m:r>
                      </m:sub>
                    </m:sSub>
                  </m:oMath>
                </a14:m>
                <a:r>
                  <a:rPr lang="fr-FR" sz="2000" dirty="0"/>
                  <a:t> ~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2	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𝑄𝑆𝑂</m:t>
                        </m:r>
                      </m:sub>
                    </m:sSub>
                  </m:oMath>
                </a14:m>
                <a:r>
                  <a:rPr lang="fr-FR" sz="2000" dirty="0"/>
                  <a:t> ~ 0.25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45778"/>
                <a:ext cx="6070636" cy="1478866"/>
              </a:xfrm>
              <a:prstGeom prst="rect">
                <a:avLst/>
              </a:prstGeom>
              <a:blipFill>
                <a:blip r:embed="rId5"/>
                <a:stretch>
                  <a:fillRect l="-418" b="-42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3965381" cy="446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3965381" cy="446725"/>
              </a:xfrm>
              <a:prstGeom prst="rect">
                <a:avLst/>
              </a:prstGeom>
              <a:blipFill>
                <a:blip r:embed="rId6"/>
                <a:stretch>
                  <a:fillRect l="-1597" t="-8333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0EEA35-B55F-494E-8541-4D5AFE0DCF26}"/>
              </a:ext>
            </a:extLst>
          </p:cNvPr>
          <p:cNvSpPr txBox="1"/>
          <p:nvPr/>
        </p:nvSpPr>
        <p:spPr>
          <a:xfrm>
            <a:off x="6847803" y="45102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07E78-22D0-BD4D-94CE-9C6EB056200B}"/>
              </a:ext>
            </a:extLst>
          </p:cNvPr>
          <p:cNvSpPr txBox="1"/>
          <p:nvPr/>
        </p:nvSpPr>
        <p:spPr>
          <a:xfrm>
            <a:off x="8348135" y="4534435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29409F-7495-D140-B6BC-EA22E4D6A655}"/>
              </a:ext>
            </a:extLst>
          </p:cNvPr>
          <p:cNvCxnSpPr>
            <a:cxnSpLocks/>
          </p:cNvCxnSpPr>
          <p:nvPr/>
        </p:nvCxnSpPr>
        <p:spPr>
          <a:xfrm flipH="1" flipV="1">
            <a:off x="7177381" y="4856442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D3AB6B-D755-7746-AB20-FD9330ED3FE9}"/>
              </a:ext>
            </a:extLst>
          </p:cNvPr>
          <p:cNvCxnSpPr>
            <a:cxnSpLocks/>
          </p:cNvCxnSpPr>
          <p:nvPr/>
        </p:nvCxnSpPr>
        <p:spPr>
          <a:xfrm flipV="1">
            <a:off x="8437508" y="4891764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3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3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854D379-0C47-F645-8767-4D3D4242427C}"/>
              </a:ext>
            </a:extLst>
          </p:cNvPr>
          <p:cNvSpPr txBox="1"/>
          <p:nvPr/>
        </p:nvSpPr>
        <p:spPr>
          <a:xfrm>
            <a:off x="212870" y="3291730"/>
            <a:ext cx="436209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Désavantages :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contaminants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effets </a:t>
            </a:r>
            <a:r>
              <a:rPr lang="fr-FR" sz="2000" dirty="0" err="1"/>
              <a:t>astro</a:t>
            </a:r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nécessite d’estimer le continuum</a:t>
            </a:r>
          </a:p>
          <a:p>
            <a:r>
              <a:rPr lang="fr-FR" sz="2000" dirty="0">
                <a:sym typeface="Wingdings" pitchFamily="2" charset="2"/>
              </a:rPr>
              <a:t>	 distorsions des corrélations</a:t>
            </a:r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/>
              <p:nvPr/>
            </p:nvSpPr>
            <p:spPr>
              <a:xfrm>
                <a:off x="1112108" y="5251622"/>
                <a:ext cx="1589217" cy="674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108" y="5251622"/>
                <a:ext cx="1589217" cy="674480"/>
              </a:xfrm>
              <a:prstGeom prst="rect">
                <a:avLst/>
              </a:prstGeom>
              <a:blipFill>
                <a:blip r:embed="rId5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F1D1A9DE-5717-0443-B4EC-92E182C39DC0}"/>
              </a:ext>
            </a:extLst>
          </p:cNvPr>
          <p:cNvSpPr/>
          <p:nvPr/>
        </p:nvSpPr>
        <p:spPr>
          <a:xfrm>
            <a:off x="3217762" y="5544328"/>
            <a:ext cx="691978" cy="890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/>
              <p:nvPr/>
            </p:nvSpPr>
            <p:spPr>
              <a:xfrm>
                <a:off x="4426177" y="5207088"/>
                <a:ext cx="2554289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177" y="5207088"/>
                <a:ext cx="2554289" cy="780150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19799B-4B2B-5A47-9542-357679F7F944}"/>
              </a:ext>
            </a:extLst>
          </p:cNvPr>
          <p:cNvCxnSpPr>
            <a:cxnSpLocks/>
          </p:cNvCxnSpPr>
          <p:nvPr/>
        </p:nvCxnSpPr>
        <p:spPr>
          <a:xfrm flipV="1">
            <a:off x="4520866" y="5870830"/>
            <a:ext cx="654808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C5EBD5-887A-F042-9C00-D99D1574B357}"/>
              </a:ext>
            </a:extLst>
          </p:cNvPr>
          <p:cNvSpPr txBox="1"/>
          <p:nvPr/>
        </p:nvSpPr>
        <p:spPr>
          <a:xfrm>
            <a:off x="3169179" y="6072346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BDC000-60D1-B543-B95B-D64BD5F8C4D9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5940663"/>
            <a:ext cx="536636" cy="4230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2341EDB-AAE5-9E42-BDDD-61BAC37B9081}"/>
              </a:ext>
            </a:extLst>
          </p:cNvPr>
          <p:cNvSpPr txBox="1"/>
          <p:nvPr/>
        </p:nvSpPr>
        <p:spPr>
          <a:xfrm>
            <a:off x="6689124" y="626353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38ABC3-CABF-914E-A189-51B22A1892A3}"/>
              </a:ext>
            </a:extLst>
          </p:cNvPr>
          <p:cNvCxnSpPr>
            <a:cxnSpLocks/>
          </p:cNvCxnSpPr>
          <p:nvPr/>
        </p:nvCxnSpPr>
        <p:spPr>
          <a:xfrm flipH="1">
            <a:off x="6096000" y="4986589"/>
            <a:ext cx="827978" cy="2742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533BF4-206B-7847-8AE0-644ECC921060}"/>
              </a:ext>
            </a:extLst>
          </p:cNvPr>
          <p:cNvSpPr txBox="1"/>
          <p:nvPr/>
        </p:nvSpPr>
        <p:spPr>
          <a:xfrm>
            <a:off x="6980466" y="4735298"/>
            <a:ext cx="5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flux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6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20" grpId="0"/>
      <p:bldP spid="22" grpId="0"/>
      <p:bldP spid="24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4684327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(2009-2014 BOSS + 2014 – 2019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265 000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(17/deg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fr-FR" sz="2000" dirty="0"/>
                  <a:t> à 3% et 5%</a:t>
                </a: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4684327" cy="2346220"/>
              </a:xfrm>
              <a:prstGeom prst="rect">
                <a:avLst/>
              </a:prstGeom>
              <a:blipFill>
                <a:blip r:embed="rId3"/>
                <a:stretch>
                  <a:fillRect l="-1351" t="-1075" b="-2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46843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endParaRPr lang="fr-FR" sz="2000" dirty="0"/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grand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763503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identification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785104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117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r>
                  <a:rPr lang="fr-FR" sz="2000" dirty="0"/>
                  <a:t>Analyse BAO avec les corrélations</a:t>
                </a:r>
              </a:p>
              <a:p>
                <a:r>
                  <a:rPr lang="fr-FR" sz="2000" dirty="0"/>
                  <a:t>	- Ly⍺(Ly⍺) x Ly⍺(Ly⍺)</a:t>
                </a:r>
              </a:p>
              <a:p>
                <a:r>
                  <a:rPr lang="fr-FR" sz="2000" dirty="0"/>
                  <a:t>	- Ly⍺(Ly⍺) x Ly⍺(Ly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000" dirty="0"/>
                  <a:t>)</a:t>
                </a:r>
              </a:p>
              <a:p>
                <a:r>
                  <a:rPr lang="fr-FR" sz="2000" dirty="0"/>
                  <a:t>	- Ly⍺(Ly⍺) x QSO</a:t>
                </a:r>
              </a:p>
              <a:p>
                <a:r>
                  <a:rPr lang="fr-FR" sz="2000" dirty="0"/>
                  <a:t>	- Ly⍺(Ly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000" dirty="0"/>
                  <a:t>) x QSO</a:t>
                </a:r>
              </a:p>
              <a:p>
                <a:r>
                  <a:rPr lang="fr-FR" sz="2000" dirty="0"/>
                  <a:t>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ym typeface="Wingdings" pitchFamily="2" charset="2"/>
                  </a:rPr>
                  <a:t>bins</a:t>
                </a:r>
                <a:r>
                  <a:rPr lang="fr-FR" sz="2000" dirty="0">
                    <a:sym typeface="Wingdings" pitchFamily="2" charset="2"/>
                  </a:rPr>
                  <a:t> en z : 0 &lt; z &lt; 2.35 ; 2.35 &lt; z &lt; 2.65 ; 2.65 &lt; z &lt; 3.05 ; 3.05 &lt; z &lt; 10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limitée à </a:t>
                </a:r>
                <a:r>
                  <a:rPr lang="fr-FR" sz="2000" dirty="0"/>
                  <a:t>Ly⍺(Ly⍺) x Ly⍺(Ly⍺)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117602"/>
              </a:xfrm>
              <a:prstGeom prst="rect">
                <a:avLst/>
              </a:prstGeom>
              <a:blipFill>
                <a:blip r:embed="rId2"/>
                <a:stretch>
                  <a:fillRect l="-473" t="-6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84EB9ED-C15E-7D4D-A615-AA2BCD4A7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072" y="526280"/>
            <a:ext cx="5097188" cy="370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20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3851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biaise le champ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sz="2000" dirty="0"/>
                  <a:t> mesuré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Transformation explicite de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sz="2000" dirty="0"/>
                  <a:t> 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3851695"/>
              </a:xfrm>
              <a:prstGeom prst="rect">
                <a:avLst/>
              </a:prstGeom>
              <a:blipFill>
                <a:blip r:embed="rId2"/>
                <a:stretch>
                  <a:fillRect l="-473" t="-658" b="-19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4332722" y="1510526"/>
                <a:ext cx="2554289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722" y="1510526"/>
                <a:ext cx="2554289" cy="780150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5869459" y="1134319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6887011" y="89676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6026343" y="2288766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6887011" y="2350443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4707924" y="2197388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3356237" y="2490282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90" y="2859614"/>
            <a:ext cx="4749023" cy="38905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6B9879-6CDB-0C4D-A40C-DF2904124475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EE6081D-D9F4-CA45-BA94-413E76E97C2A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blipFill>
                <a:blip r:embed="rId4"/>
                <a:stretch>
                  <a:fillRect l="-1242" t="-3509" r="-6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distorsion</a:t>
            </a:r>
          </a:p>
          <a:p>
            <a:r>
              <a:rPr lang="fr-FR" sz="2000" dirty="0"/>
              <a:t>+ matrice des métaux</a:t>
            </a:r>
          </a:p>
          <a:p>
            <a:r>
              <a:rPr lang="fr-FR" sz="2000" dirty="0"/>
              <a:t>+ matrice de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8AFFA1-A676-C045-99C8-17C699F7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930" y="2820859"/>
            <a:ext cx="2803172" cy="15755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1571180" y="2820859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1508999" y="2430981"/>
            <a:ext cx="2927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A227A-D386-2F44-85CA-05DCE3A49A3F}"/>
              </a:ext>
            </a:extLst>
          </p:cNvPr>
          <p:cNvSpPr txBox="1"/>
          <p:nvPr/>
        </p:nvSpPr>
        <p:spPr>
          <a:xfrm>
            <a:off x="6666285" y="2420749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Corrélation croisée Ly</a:t>
            </a:r>
            <a:r>
              <a:rPr lang="fr-FR" sz="2000" dirty="0"/>
              <a:t>⍺</a:t>
            </a:r>
            <a:r>
              <a:rPr lang="fr-FR" dirty="0"/>
              <a:t> x QSO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1C3E26-BA6D-4C41-BC62-BA1AAEFE68DB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CAF2129-71F0-B041-9B6C-CF59CF50EDEA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659756" y="3379541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2081A-9612-B445-8B5C-4138360AB381}"/>
              </a:ext>
            </a:extLst>
          </p:cNvPr>
          <p:cNvSpPr txBox="1"/>
          <p:nvPr/>
        </p:nvSpPr>
        <p:spPr>
          <a:xfrm>
            <a:off x="2389261" y="3795117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j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1279132" y="2630311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1772080" y="2671033"/>
            <a:ext cx="2100279" cy="770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131786-2612-0F45-A143-13921D246EDA}"/>
              </a:ext>
            </a:extLst>
          </p:cNvPr>
          <p:cNvCxnSpPr>
            <a:cxnSpLocks/>
          </p:cNvCxnSpPr>
          <p:nvPr/>
        </p:nvCxnSpPr>
        <p:spPr>
          <a:xfrm flipV="1">
            <a:off x="2877890" y="2716233"/>
            <a:ext cx="252920" cy="1077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B2BC2-6468-3743-B6D2-3092C73D7F90}"/>
              </a:ext>
            </a:extLst>
          </p:cNvPr>
          <p:cNvCxnSpPr>
            <a:cxnSpLocks/>
          </p:cNvCxnSpPr>
          <p:nvPr/>
        </p:nvCxnSpPr>
        <p:spPr>
          <a:xfrm flipV="1">
            <a:off x="3428305" y="2683995"/>
            <a:ext cx="1967784" cy="11101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5038859" y="3702706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210013" y="2739718"/>
            <a:ext cx="235943" cy="962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514539" y="2735576"/>
            <a:ext cx="777555" cy="1447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418305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</a:t>
            </a:r>
            <a:r>
              <a:rPr lang="fr-FR" dirty="0" err="1"/>
              <a:t>écheles</a:t>
            </a:r>
            <a:endParaRPr lang="fr-FR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583123" y="2683996"/>
            <a:ext cx="1219616" cy="695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403040" y="3391359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E6AC5DD-F181-4C4E-93EA-DCBB857B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30" y="5439808"/>
            <a:ext cx="7108936" cy="52979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70767DA-3CE7-C94B-A10C-DF2035CBDEC7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6DAE504-BBCE-CD4A-9404-4578CBFE9B11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7" grpId="0"/>
      <p:bldP spid="33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9C73B-9BB1-5B41-A6D0-2D86A6255DE5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1FDA0D-8D15-D445-87BF-5FD2AC26D21D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6DDBE-74ED-524E-B7D7-587F068BD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B0527C-16E7-8541-BAED-203E01766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AB65F3-B078-134D-9CC8-167E41BA0089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D1762BF-CDFA-B047-8537-F8B293D1BF0D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94140-B0AE-1641-8646-53CA664C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81" y="4061658"/>
            <a:ext cx="6523466" cy="270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26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</a:t>
            </a:r>
            <a:r>
              <a:rPr lang="fr-FR" baseline="30000" dirty="0"/>
              <a:t>-1</a:t>
            </a:r>
            <a:r>
              <a:rPr lang="fr-FR" dirty="0"/>
              <a:t>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1F3A22-45F2-F74A-9E03-131C69F125AF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23A464F-8D70-5642-950F-AAB50F88E842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34A58F-981F-2846-8354-CF75A0118CBE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D64F8CB-8AD5-D646-9489-3F9B6D6C5024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B9C96-FA95-6340-AF53-6E9CDF21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41" y="1261894"/>
            <a:ext cx="7674810" cy="5405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3568450-953D-5242-8FFA-F1BA2A24FE8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C135B45-0E81-604E-947F-96E6887C9282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E6E10-D007-8C42-AA9E-B72507B2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08" y="3137280"/>
            <a:ext cx="9433367" cy="35292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512689" y="1923230"/>
                <a:ext cx="4380943" cy="1029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𝐿𝑦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𝑚𝑎𝑡𝑖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fr-F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𝑒𝑓𝑓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𝐿𝑦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𝐿𝑦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689" y="1923230"/>
                <a:ext cx="4380943" cy="1029384"/>
              </a:xfrm>
              <a:prstGeom prst="rect">
                <a:avLst/>
              </a:prstGeom>
              <a:blipFill>
                <a:blip r:embed="rId3"/>
                <a:stretch>
                  <a:fillRect t="-2439" b="-695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4654608" cy="1820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Ajustés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   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=3.474 ±0.025</m:t>
                    </m:r>
                  </m:oMath>
                </a14:m>
                <a:endParaRPr lang="el-G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	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=−2.3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±1.97</m:t>
                    </m:r>
                  </m:oMath>
                </a14:m>
                <a:endParaRPr lang="el-G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4654608" cy="1820755"/>
              </a:xfrm>
              <a:prstGeom prst="rect">
                <a:avLst/>
              </a:prstGeom>
              <a:blipFill>
                <a:blip r:embed="rId4"/>
                <a:stretch>
                  <a:fillRect l="-1366" t="-13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042128" y="1553898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AE95A-C564-8346-9572-474511F07617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38B8A87-02B3-5D43-904B-D28F64EAD57F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la matrice de distorsions</a:t>
            </a:r>
          </a:p>
          <a:p>
            <a:r>
              <a:rPr lang="fr-FR" sz="2000" dirty="0"/>
              <a:t>		- vérifier la matrice de covariance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CF345DA-C82D-0940-A460-974BE400D83E}"/>
              </a:ext>
            </a:extLst>
          </p:cNvPr>
          <p:cNvSpPr txBox="1"/>
          <p:nvPr/>
        </p:nvSpPr>
        <p:spPr>
          <a:xfrm>
            <a:off x="969173" y="4613760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2560x2560x1536</a:t>
            </a:r>
          </a:p>
          <a:p>
            <a:pPr algn="ctr"/>
            <a:r>
              <a:rPr lang="fr-FR" dirty="0"/>
              <a:t>2.19 </a:t>
            </a:r>
            <a:r>
              <a:rPr lang="fr-FR" dirty="0" err="1"/>
              <a:t>Mpc</a:t>
            </a:r>
            <a:r>
              <a:rPr lang="fr-FR" dirty="0"/>
              <a:t>/h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ryon Acoustic Oscillations - Galaxies &amp; Cosmology 2015">
            <a:extLst>
              <a:ext uri="{FF2B5EF4-FFF2-40B4-BE49-F238E27FC236}">
                <a16:creationId xmlns:a16="http://schemas.microsoft.com/office/drawing/2014/main" id="{AE7AA09B-FEF8-064D-BB40-39DFB121B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846" y="2292424"/>
            <a:ext cx="2554638" cy="167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2" y="2863120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6833192" y="2356005"/>
            <a:ext cx="4435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BAO = distance caractéristique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252205" y="2620822"/>
            <a:ext cx="2388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plasma photons +</a:t>
            </a:r>
          </a:p>
          <a:p>
            <a:r>
              <a:rPr lang="fr-FR" sz="2000" dirty="0"/>
              <a:t>baryons</a:t>
            </a:r>
          </a:p>
          <a:p>
            <a:r>
              <a:rPr lang="fr-FR" sz="2000" dirty="0">
                <a:sym typeface="Wingdings" pitchFamily="2" charset="2"/>
              </a:rPr>
              <a:t> onde acoustique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661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pPr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  <a:p>
                <a:pPr lvl="1"/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661597"/>
              </a:xfrm>
              <a:prstGeom prst="rect">
                <a:avLst/>
              </a:prstGeom>
              <a:blipFill>
                <a:blip r:embed="rId2"/>
                <a:stretch>
                  <a:fillRect l="-819" t="-13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067801" y="2669770"/>
                <a:ext cx="256902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 </a:t>
                </a:r>
              </a:p>
              <a:p>
                <a:pPr algn="ctr"/>
                <a:r>
                  <a:rPr lang="fr-FR" sz="2400" dirty="0">
                    <a:sym typeface="Wingdings" pitchFamily="2" charset="2"/>
                  </a:rPr>
                  <a:t> garanti la corrélation des 13 boîtes</a:t>
                </a:r>
                <a:endParaRPr lang="fr-FR" sz="2400" dirty="0"/>
              </a:p>
              <a:p>
                <a:pPr algn="ctr"/>
                <a:endParaRPr lang="fr-FR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801" y="2669770"/>
                <a:ext cx="2569028" cy="2308324"/>
              </a:xfrm>
              <a:prstGeom prst="rect">
                <a:avLst/>
              </a:prstGeom>
              <a:blipFill>
                <a:blip r:embed="rId3"/>
                <a:stretch>
                  <a:fillRect t="-1639" r="-9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>
            <a:extLst>
              <a:ext uri="{FF2B5EF4-FFF2-40B4-BE49-F238E27FC236}">
                <a16:creationId xmlns:a16="http://schemas.microsoft.com/office/drawing/2014/main" id="{8AAAB0DC-5E2B-B749-8176-52450E8DE4E2}"/>
              </a:ext>
            </a:extLst>
          </p:cNvPr>
          <p:cNvSpPr/>
          <p:nvPr/>
        </p:nvSpPr>
        <p:spPr>
          <a:xfrm>
            <a:off x="10199915" y="3145971"/>
            <a:ext cx="304800" cy="28302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665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8696639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8880093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9064460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9244326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943099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961214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979677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9980231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10164598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8515664" y="34290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8515664" y="32465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8515664" y="30691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8515664" y="28860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8515664" y="27036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8515664" y="25119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8515664" y="23288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8515664" y="21464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8515664" y="35956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9273861" y="27317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8693801" y="21464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grande échelle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299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petite échelle</a:t>
                </a:r>
              </a:p>
              <a:p>
                <a:pPr/>
                <a:endParaRPr lang="fr-FR" sz="2000" dirty="0"/>
              </a:p>
              <a:p>
                <a:pPr/>
                <a:r>
                  <a:rPr lang="fr-FR" sz="2000" dirty="0"/>
                  <a:t>Lissage gaussien </a:t>
                </a:r>
              </a:p>
              <a:p>
                <a:pPr/>
                <a:r>
                  <a:rPr lang="fr-FR" sz="2000" dirty="0">
                    <a:sym typeface="Wingdings" pitchFamily="2" charset="2"/>
                  </a:rPr>
                  <a:t> manque de puissance à petite échelle</a:t>
                </a:r>
              </a:p>
              <a:p>
                <a:pPr/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299686"/>
              </a:xfrm>
              <a:prstGeom prst="rect">
                <a:avLst/>
              </a:prstGeom>
              <a:blipFill>
                <a:blip r:embed="rId2"/>
                <a:stretch>
                  <a:fillRect l="-819" t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414837" y="4781820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837" y="4781820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2857" b="-76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FAFD9D-DFFA-F64A-B4FC-81CDDFAAE987}"/>
              </a:ext>
            </a:extLst>
          </p:cNvPr>
          <p:cNvSpPr txBox="1"/>
          <p:nvPr/>
        </p:nvSpPr>
        <p:spPr>
          <a:xfrm>
            <a:off x="9206861" y="2949261"/>
            <a:ext cx="2302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0070C0"/>
                </a:solidFill>
              </a:rPr>
              <a:t>P(k) matière (</a:t>
            </a:r>
            <a:r>
              <a:rPr lang="fr-FR" dirty="0" err="1">
                <a:solidFill>
                  <a:srgbClr val="0070C0"/>
                </a:solidFill>
              </a:rPr>
              <a:t>Camb</a:t>
            </a:r>
            <a:r>
              <a:rPr lang="fr-FR" dirty="0">
                <a:solidFill>
                  <a:srgbClr val="0070C0"/>
                </a:solidFill>
              </a:rPr>
              <a:t>)</a:t>
            </a:r>
          </a:p>
          <a:p>
            <a:pPr algn="r"/>
            <a:r>
              <a:rPr lang="fr-FR" dirty="0">
                <a:solidFill>
                  <a:schemeClr val="accent4"/>
                </a:solidFill>
              </a:rPr>
              <a:t>P(k) avec lissage gaussien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BBF2F-F9D2-C044-82D5-E0D11B314B78}"/>
              </a:ext>
            </a:extLst>
          </p:cNvPr>
          <p:cNvSpPr txBox="1"/>
          <p:nvPr/>
        </p:nvSpPr>
        <p:spPr>
          <a:xfrm>
            <a:off x="7624293" y="1300766"/>
            <a:ext cx="434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ajouter l’effet de la taille des </a:t>
            </a:r>
            <a:r>
              <a:rPr lang="fr-FR" dirty="0" err="1"/>
              <a:t>voxels</a:t>
            </a:r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gradient de vitesse le long de la ligne de visée</a:t>
                </a:r>
              </a:p>
              <a:p>
                <a:pPr/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 (Kaiser)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/>
                <a:endParaRPr lang="fr-FR" sz="2000" dirty="0"/>
              </a:p>
              <a:p>
                <a:pPr/>
                <a:r>
                  <a:rPr lang="fr-FR" sz="2000" dirty="0"/>
                  <a:t>						Kaiser :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blipFill>
                <a:blip r:embed="rId2"/>
                <a:stretch>
                  <a:fillRect l="-819" t="-1294" b="-19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4868749"/>
            <a:ext cx="3238500" cy="109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10C3FA-97A7-BF4E-B262-2439B9F148CF}"/>
              </a:ext>
            </a:extLst>
          </p:cNvPr>
          <p:cNvSpPr txBox="1"/>
          <p:nvPr/>
        </p:nvSpPr>
        <p:spPr>
          <a:xfrm>
            <a:off x="8409904" y="4069724"/>
            <a:ext cx="354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les autres solutions pour ajouter </a:t>
            </a:r>
            <a:r>
              <a:rPr lang="fr-FR" dirty="0" err="1"/>
              <a:t>eta_par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pPr/>
                <a:endParaRPr lang="fr-FR" sz="2000" dirty="0">
                  <a:sym typeface="Wingdings" pitchFamily="2" charset="2"/>
                </a:endParaRPr>
              </a:p>
              <a:p>
                <a:pPr/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</a:t>
                </a:r>
                <a:r>
                  <a:rPr lang="fr-FR" sz="2400" dirty="0" err="1"/>
                  <a:t>HCDs</a:t>
                </a:r>
                <a:endParaRPr lang="fr-FR" sz="2400" dirty="0"/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 err="1"/>
                  <a:t>Quickquasars</a:t>
                </a:r>
                <a:r>
                  <a:rPr lang="fr-FR" sz="24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  <a:endParaRPr lang="en-US" sz="2800" dirty="0"/>
              </a:p>
              <a:p>
                <a:endParaRPr lang="fr-FR" sz="2000" dirty="0"/>
              </a:p>
              <a:p>
                <a:r>
                  <a:rPr lang="fr-FR" sz="2000" dirty="0"/>
                  <a:t>	Expansion des mocks, après la production</a:t>
                </a:r>
              </a:p>
              <a:p>
                <a:r>
                  <a:rPr lang="fr-FR" sz="2000" dirty="0"/>
                  <a:t>		ajoute :</a:t>
                </a:r>
              </a:p>
              <a:p>
                <a:r>
                  <a:rPr lang="fr-FR" sz="2000" dirty="0"/>
                  <a:t>			- continuum</a:t>
                </a:r>
              </a:p>
              <a:p>
                <a:r>
                  <a:rPr lang="fr-FR" sz="2000" dirty="0"/>
                  <a:t>			- bruit de mesure et caractéristiques de l’instrument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 err="1"/>
                  <a:t>HCDs</a:t>
                </a:r>
                <a:endParaRPr lang="fr-FR" sz="2000" dirty="0"/>
              </a:p>
              <a:p>
                <a:r>
                  <a:rPr lang="fr-FR" sz="2000" dirty="0"/>
                  <a:t>			- métaux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blipFill>
                <a:blip r:embed="rId2"/>
                <a:stretch>
                  <a:fillRect l="-819" t="-1096" b="-13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8549A2B-9CB5-714A-8355-665EBCF593CB}"/>
              </a:ext>
            </a:extLst>
          </p:cNvPr>
          <p:cNvSpPr/>
          <p:nvPr/>
        </p:nvSpPr>
        <p:spPr>
          <a:xfrm>
            <a:off x="8831483" y="4947260"/>
            <a:ext cx="254643" cy="445625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0A9C4-8A84-4B4A-9607-7DA24756E6E9}"/>
              </a:ext>
            </a:extLst>
          </p:cNvPr>
          <p:cNvSpPr txBox="1"/>
          <p:nvPr/>
        </p:nvSpPr>
        <p:spPr>
          <a:xfrm>
            <a:off x="9252789" y="4985406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1F0EC-50B1-E842-B53E-443764025EA1}"/>
              </a:ext>
            </a:extLst>
          </p:cNvPr>
          <p:cNvCxnSpPr/>
          <p:nvPr/>
        </p:nvCxnSpPr>
        <p:spPr>
          <a:xfrm>
            <a:off x="8704161" y="561859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AA938C-861A-3B49-AD87-FBE73B3D8A56}"/>
              </a:ext>
            </a:extLst>
          </p:cNvPr>
          <p:cNvSpPr txBox="1"/>
          <p:nvPr/>
        </p:nvSpPr>
        <p:spPr>
          <a:xfrm>
            <a:off x="9252789" y="543392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78B32C-CED3-494F-A3EE-9CDD92C4D04D}"/>
              </a:ext>
            </a:extLst>
          </p:cNvPr>
          <p:cNvCxnSpPr/>
          <p:nvPr/>
        </p:nvCxnSpPr>
        <p:spPr>
          <a:xfrm>
            <a:off x="8704161" y="594153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911869-DCC0-E744-8212-0D09DAFB69A8}"/>
              </a:ext>
            </a:extLst>
          </p:cNvPr>
          <p:cNvSpPr txBox="1"/>
          <p:nvPr/>
        </p:nvSpPr>
        <p:spPr>
          <a:xfrm>
            <a:off x="9252789" y="575686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27F5E4-C52B-D44A-BC8C-EE8E1A400938}"/>
              </a:ext>
            </a:extLst>
          </p:cNvPr>
          <p:cNvSpPr txBox="1"/>
          <p:nvPr/>
        </p:nvSpPr>
        <p:spPr>
          <a:xfrm>
            <a:off x="5077428" y="619298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mocks bruts (sans continuum)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393A3E-EB3B-E340-B2EA-F0D83DF25090}"/>
              </a:ext>
            </a:extLst>
          </p:cNvPr>
          <p:cNvCxnSpPr/>
          <p:nvPr/>
        </p:nvCxnSpPr>
        <p:spPr>
          <a:xfrm>
            <a:off x="8704161" y="637765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8211C4-9AD8-5740-9E6B-9C7071706555}"/>
              </a:ext>
            </a:extLst>
          </p:cNvPr>
          <p:cNvSpPr txBox="1"/>
          <p:nvPr/>
        </p:nvSpPr>
        <p:spPr>
          <a:xfrm>
            <a:off x="9252789" y="6192985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eboss-raw</a:t>
            </a:r>
            <a:r>
              <a:rPr lang="fr-FR" dirty="0"/>
              <a:t> ou </a:t>
            </a:r>
            <a:r>
              <a:rPr lang="fr-FR" dirty="0" err="1"/>
              <a:t>raw</a:t>
            </a:r>
            <a:r>
              <a:rPr lang="fr-FR" dirty="0"/>
              <a:t> mocks</a:t>
            </a:r>
          </a:p>
        </p:txBody>
      </p:sp>
    </p:spTree>
    <p:extLst>
      <p:ext uri="{BB962C8B-B14F-4D97-AF65-F5344CB8AC3E}">
        <p14:creationId xmlns:p14="http://schemas.microsoft.com/office/powerpoint/2010/main" val="2571239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blipFill>
                <a:blip r:embed="rId3"/>
                <a:stretch>
                  <a:fillRect l="-2591" t="-794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02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0A2327-3832-2944-871E-096E12BB1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445" y="254643"/>
            <a:ext cx="5323894" cy="39953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746557" y="1555246"/>
            <a:ext cx="5844870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Relevé de DESI trop volumineux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000" dirty="0">
                <a:sym typeface="Wingdings" pitchFamily="2" charset="2"/>
              </a:rPr>
              <a:t>7 </a:t>
            </a:r>
            <a:r>
              <a:rPr lang="fr-FR" sz="2000" dirty="0" err="1">
                <a:sym typeface="Wingdings" pitchFamily="2" charset="2"/>
              </a:rPr>
              <a:t>chunks</a:t>
            </a:r>
            <a:endParaRPr lang="fr-FR" sz="20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très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  <a:p>
            <a:endParaRPr lang="fr-FR" sz="2000" dirty="0">
              <a:sym typeface="Wingdings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9312165" cy="200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9312165" cy="2000548"/>
              </a:xfrm>
              <a:prstGeom prst="rect">
                <a:avLst/>
              </a:prstGeom>
              <a:blipFill>
                <a:blip r:embed="rId2"/>
                <a:stretch>
                  <a:fillRect l="-954" t="-1887" b="-50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B087A19-FB5C-CC48-ABF0-F105212B9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637" y="0"/>
            <a:ext cx="5351363" cy="186471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7426014" y="3429000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4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C8FDD6-A7C9-3941-ABCC-BC15DE379D2F}"/>
              </a:ext>
            </a:extLst>
          </p:cNvPr>
          <p:cNvGrpSpPr/>
          <p:nvPr/>
        </p:nvGrpSpPr>
        <p:grpSpPr>
          <a:xfrm>
            <a:off x="467119" y="3637669"/>
            <a:ext cx="7554137" cy="3107057"/>
            <a:chOff x="0" y="1562253"/>
            <a:chExt cx="12192000" cy="42547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4C478D-56DD-2549-BF82-1D9D52891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562253"/>
              <a:ext cx="12192000" cy="37334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34CAA0-16FC-1748-BF1F-194F0CA16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217230"/>
              <a:ext cx="12192000" cy="59980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1F630A-94A0-044E-9EC4-2438EDA70DAF}"/>
              </a:ext>
            </a:extLst>
          </p:cNvPr>
          <p:cNvSpPr txBox="1"/>
          <p:nvPr/>
        </p:nvSpPr>
        <p:spPr>
          <a:xfrm>
            <a:off x="8021256" y="5998211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eBOSS</a:t>
            </a:r>
            <a:r>
              <a:rPr lang="fr-FR" sz="1400" dirty="0"/>
              <a:t> Collaboration (2020)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707886"/>
              </a:xfrm>
              <a:prstGeom prst="rect">
                <a:avLst/>
              </a:prstGeom>
              <a:blipFill>
                <a:blip r:embed="rId3"/>
                <a:stretch>
                  <a:fillRect l="-650" t="-35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9087359" cy="3839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Procédure itérative :</a:t>
                </a:r>
              </a:p>
              <a:p>
                <a:r>
                  <a:rPr lang="fr-FR" sz="2000" dirty="0"/>
                  <a:t>	- choisir un jeu de paramètre</a:t>
                </a:r>
              </a:p>
              <a:p>
                <a:r>
                  <a:rPr lang="fr-FR" sz="2000" dirty="0"/>
                  <a:t>	- calculer la prédiction pour ces paramètres</a:t>
                </a:r>
              </a:p>
              <a:p>
                <a:r>
                  <a:rPr lang="fr-FR" sz="2000" dirty="0"/>
                  <a:t>	- ajuster la prédiction</a:t>
                </a:r>
              </a:p>
              <a:p>
                <a:r>
                  <a:rPr lang="fr-FR" sz="2000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aux données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Procédure effectuée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2.2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2.6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3.0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3.6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Initialisation :</a:t>
                </a:r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sz="2000" dirty="0"/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déduits de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9087359" cy="3839513"/>
              </a:xfrm>
              <a:prstGeom prst="rect">
                <a:avLst/>
              </a:prstGeom>
              <a:blipFill>
                <a:blip r:embed="rId4"/>
                <a:stretch>
                  <a:fillRect l="-559" t="-660" b="-19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DF55E2-B91F-AF44-9CB1-1036C5CE37DC}"/>
                  </a:ext>
                </a:extLst>
              </p:cNvPr>
              <p:cNvSpPr txBox="1"/>
              <p:nvPr/>
            </p:nvSpPr>
            <p:spPr>
              <a:xfrm>
                <a:off x="590817" y="3863067"/>
                <a:ext cx="8278677" cy="2578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10 itérations suffisantes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déterminés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calcul + ajustement de la prédiction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pas compatibles avec les données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modifier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+ calculer et ajuster la prédiction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DF55E2-B91F-AF44-9CB1-1036C5CE3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3863067"/>
                <a:ext cx="8278677" cy="2578719"/>
              </a:xfrm>
              <a:prstGeom prst="rect">
                <a:avLst/>
              </a:prstGeom>
              <a:blipFill>
                <a:blip r:embed="rId4"/>
                <a:stretch>
                  <a:fillRect l="-767" t="-980" b="-34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746" y="1109024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C789B-DFA0-F742-B9D8-DA498228960C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6AAA1-4853-6541-BA15-E0AE46A1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577C9A-50CD-A24A-AE54-919D820AEB99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5A4408-D592-4A47-ACB6-D0844D4436B8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EEBA43-A181-824C-836D-2CA6C2A1B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6F7720A-F817-CE43-8EF2-404FC4DC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835E2E7-A95F-AD4B-B373-18C7F931241C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4F243A-F365-9B4B-B9CB-55D05DA37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AEF0589-5967-C049-9CDA-0A8A605E4655}"/>
              </a:ext>
            </a:extLst>
          </p:cNvPr>
          <p:cNvGrpSpPr/>
          <p:nvPr/>
        </p:nvGrpSpPr>
        <p:grpSpPr>
          <a:xfrm>
            <a:off x="7199453" y="2153357"/>
            <a:ext cx="694481" cy="586361"/>
            <a:chOff x="7199453" y="2153357"/>
            <a:chExt cx="694481" cy="58636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129F2A1-A9B0-8449-9379-3089E47264DF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1A866A2-8B44-D24E-8D25-0750B4616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91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94140-B0AE-1641-8646-53CA664C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81" y="4061658"/>
            <a:ext cx="6523466" cy="270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26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</a:t>
            </a:r>
            <a:r>
              <a:rPr lang="fr-FR" baseline="30000" dirty="0"/>
              <a:t>-1</a:t>
            </a:r>
            <a:r>
              <a:rPr lang="fr-FR" dirty="0"/>
              <a:t>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7C15C-BFD8-2A43-AFE2-66116ACD531E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8AD908-F955-A74F-A189-D370E87E1AE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9B2166-06DA-4440-9F5B-78B24BA451D1}"/>
              </a:ext>
            </a:extLst>
          </p:cNvPr>
          <p:cNvGrpSpPr/>
          <p:nvPr/>
        </p:nvGrpSpPr>
        <p:grpSpPr>
          <a:xfrm>
            <a:off x="7089494" y="2432535"/>
            <a:ext cx="694481" cy="586361"/>
            <a:chOff x="7089494" y="2432535"/>
            <a:chExt cx="694481" cy="58636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F2E189-BBBE-6A4F-B328-B8315E766EF9}"/>
                </a:ext>
              </a:extLst>
            </p:cNvPr>
            <p:cNvCxnSpPr/>
            <p:nvPr/>
          </p:nvCxnSpPr>
          <p:spPr>
            <a:xfrm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1DB000-F9AC-9A4A-9D7F-600D45EE6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29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69DE6-9045-3D45-857D-09C7F18C3F7C}"/>
              </a:ext>
            </a:extLst>
          </p:cNvPr>
          <p:cNvSpPr txBox="1"/>
          <p:nvPr/>
        </p:nvSpPr>
        <p:spPr>
          <a:xfrm>
            <a:off x="1555219" y="6081713"/>
            <a:ext cx="5573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Uniquement pour les mocks avec continuum</a:t>
            </a:r>
          </a:p>
        </p:txBody>
      </p:sp>
    </p:spTree>
    <p:extLst>
      <p:ext uri="{BB962C8B-B14F-4D97-AF65-F5344CB8AC3E}">
        <p14:creationId xmlns:p14="http://schemas.microsoft.com/office/powerpoint/2010/main" val="310900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9181F-9751-574A-95D4-1D63339A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058" y="1261894"/>
            <a:ext cx="7777016" cy="5478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25281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108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21023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318A9-2ECB-C148-BE3F-9F6754BA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29" y="3238829"/>
            <a:ext cx="9263605" cy="34475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/>
              <p:nvPr/>
            </p:nvSpPr>
            <p:spPr>
              <a:xfrm>
                <a:off x="5515417" y="2572457"/>
                <a:ext cx="4766305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en accord avec DR16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417" y="2572457"/>
                <a:ext cx="4766305" cy="424283"/>
              </a:xfrm>
              <a:prstGeom prst="rect">
                <a:avLst/>
              </a:prstGeom>
              <a:blipFill>
                <a:blip r:embed="rId3"/>
                <a:stretch>
                  <a:fillRect t="-8824" r="-265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33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Raw</a:t>
                </a:r>
                <a:r>
                  <a:rPr lang="fr-FR" sz="2000" dirty="0"/>
                  <a:t> mocks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spectre de puissance 1D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blipFill>
                <a:blip r:embed="rId2"/>
                <a:stretch>
                  <a:fillRect l="-1303" t="-2410" b="-8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D3AD0-5899-4D46-91F9-373DC376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88" y="77067"/>
            <a:ext cx="6952366" cy="397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83B95-231C-E942-8698-9C9BF81E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7" y="3251417"/>
            <a:ext cx="4530584" cy="34356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/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sz="2000" dirty="0"/>
                  <a:t>obtenus avec la procédure d’ajustement :</a:t>
                </a:r>
                <a:endParaRPr lang="fr-F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blipFill>
                <a:blip r:embed="rId5"/>
                <a:stretch>
                  <a:fillRect l="-2762" r="-2762" b="-9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489B14-0846-C94C-9AEB-BB01BAB4B77C}"/>
              </a:ext>
            </a:extLst>
          </p:cNvPr>
          <p:cNvSpPr txBox="1"/>
          <p:nvPr/>
        </p:nvSpPr>
        <p:spPr>
          <a:xfrm>
            <a:off x="8299048" y="4969263"/>
            <a:ext cx="342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Bug introduit avec la dépendance en z ?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56308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8FA8-4B45-FA40-8E0D-ECFCC34D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4" y="989889"/>
            <a:ext cx="7310163" cy="283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55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QSO x QSO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732AE-ED2F-F544-8D7B-0158CAF3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7" y="3996160"/>
            <a:ext cx="7342196" cy="2733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/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Très bon accord :</a:t>
                </a:r>
              </a:p>
              <a:p>
                <a:pPr marL="342900" indent="-342900">
                  <a:buFontTx/>
                  <a:buChar char="-"/>
                </a:pPr>
                <a:r>
                  <a:rPr lang="fr-FR" sz="2000" dirty="0"/>
                  <a:t>corrélation et modèle </a:t>
                </a:r>
              </a:p>
              <a:p>
                <a:r>
                  <a:rPr lang="fr-FR" sz="2000" dirty="0"/>
                  <a:t>pour r &gt; 20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𝑄𝑆𝑂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𝑄𝑆𝑂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mesurés </a:t>
                </a:r>
              </a:p>
              <a:p>
                <a:r>
                  <a:rPr lang="fr-FR" sz="2000" dirty="0">
                    <a:solidFill>
                      <a:schemeClr val="tx1"/>
                    </a:solidFill>
                  </a:rPr>
                  <a:t>et visés</a:t>
                </a:r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blipFill>
                <a:blip r:embed="rId4"/>
                <a:stretch>
                  <a:fillRect l="-988" t="-2290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6F709A-93B0-D846-AC94-C1DD6BD77A45}"/>
              </a:ext>
            </a:extLst>
          </p:cNvPr>
          <p:cNvSpPr/>
          <p:nvPr/>
        </p:nvSpPr>
        <p:spPr>
          <a:xfrm>
            <a:off x="740779" y="3821822"/>
            <a:ext cx="3928701" cy="1689788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93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/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±0.016</m:t>
                    </m:r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sz="2200" dirty="0"/>
                  <a:t> = 2 </a:t>
                </a:r>
                <a:r>
                  <a:rPr lang="fr-FR" sz="2000" dirty="0"/>
                  <a:t>visé)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blipFill>
                <a:blip r:embed="rId2"/>
                <a:stretch>
                  <a:fillRect t="-8571" r="-270"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74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HCD x HCD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03CDD-DB4F-EC46-B677-F5FACCC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70" y="3125165"/>
            <a:ext cx="9321725" cy="359263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AEAC1E-425F-9C42-BD84-FF0325784E5D}"/>
              </a:ext>
            </a:extLst>
          </p:cNvPr>
          <p:cNvSpPr/>
          <p:nvPr/>
        </p:nvSpPr>
        <p:spPr>
          <a:xfrm>
            <a:off x="5509549" y="2338086"/>
            <a:ext cx="4942389" cy="671332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08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blipFill>
                <a:blip r:embed="rId3"/>
                <a:stretch>
                  <a:fillRect l="-1375" t="-1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89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2528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EA87D-30D3-7F49-91AC-652E7358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2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3966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729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/>
              <a:t>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5D4CD54-7045-3E4F-8511-8C9BB056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014" y="1201270"/>
            <a:ext cx="7934630" cy="558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799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2528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eboss-0.2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D95B9FA-39A5-FE45-A91C-7B9C80EA335A}"/>
              </a:ext>
            </a:extLst>
          </p:cNvPr>
          <p:cNvSpPr txBox="1"/>
          <p:nvPr/>
        </p:nvSpPr>
        <p:spPr>
          <a:xfrm>
            <a:off x="6319777" y="2419109"/>
            <a:ext cx="5208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Montrer aussi eboss-0.2 / eboss-0.3 ?</a:t>
            </a:r>
          </a:p>
          <a:p>
            <a:r>
              <a:rPr lang="fr-FR" dirty="0"/>
              <a:t>Peut-être pas intéressant, il vaut peut-être mieux passer plus de temps à comparer les mocks et comparer les modèles de HCD</a:t>
            </a:r>
          </a:p>
        </p:txBody>
      </p:sp>
    </p:spTree>
    <p:extLst>
      <p:ext uri="{BB962C8B-B14F-4D97-AF65-F5344CB8AC3E}">
        <p14:creationId xmlns:p14="http://schemas.microsoft.com/office/powerpoint/2010/main" val="1182655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2F0B826-6FD0-A144-BEA1-F0FC642F9BFA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FD9A78A-7ACE-CD49-A3A9-E372DC6AA02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9148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08FDA-37CA-1F4B-B981-0186DCC141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9B12986E-9846-2F48-AC16-BA79929792F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772A4DE-30AF-2C40-B46B-C1A6251947C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95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8978F0D-A5B5-AE48-B2C4-E47F2D68826C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B624C-C437-1442-8ED6-DFF0E72A31D5}"/>
              </a:ext>
            </a:extLst>
          </p:cNvPr>
          <p:cNvSpPr txBox="1"/>
          <p:nvPr/>
        </p:nvSpPr>
        <p:spPr>
          <a:xfrm>
            <a:off x="4968129" y="59633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3232ADB6-A9A1-A748-AA34-38B5569D268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4839E858-FDE2-7843-B78B-B78F41CD6B4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20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4092BB3-9805-684E-8AFC-24CAA2110B8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F0720-5889-F84A-B3FC-65A114C2CFE2}"/>
              </a:ext>
            </a:extLst>
          </p:cNvPr>
          <p:cNvSpPr txBox="1"/>
          <p:nvPr/>
        </p:nvSpPr>
        <p:spPr>
          <a:xfrm>
            <a:off x="5327123" y="55633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943F115-E934-9549-AAD9-2A5C4F44AA47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41A17CE-1EF7-A54B-BBA5-2B04B15288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7080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12997</TotalTime>
  <Words>2700</Words>
  <Application>Microsoft Macintosh PowerPoint</Application>
  <PresentationFormat>Widescreen</PresentationFormat>
  <Paragraphs>624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Cambria Math</vt:lpstr>
      <vt:lpstr>Lucida Console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148</cp:revision>
  <cp:lastPrinted>2020-08-28T09:40:02Z</cp:lastPrinted>
  <dcterms:created xsi:type="dcterms:W3CDTF">2020-08-26T13:11:42Z</dcterms:created>
  <dcterms:modified xsi:type="dcterms:W3CDTF">2020-09-04T13:51:57Z</dcterms:modified>
</cp:coreProperties>
</file>